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00"/>
  </p:normalViewPr>
  <p:slideViewPr>
    <p:cSldViewPr snapToGrid="0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BDDED-D0DD-44FB-8EBB-B33AC6814545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8450-1AF5-45A9-9FDB-1B478A56B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8F3843-4A16-453C-9D3B-723A82131D1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3843-4A16-453C-9D3B-723A82131D1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AAFFA2-EE9E-42B8-9DD1-6CED23B2DD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249C8-B939-4B25-8FFC-179ADA7846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B5694-8B75-44A4-B284-1EE55759889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0C1298-923B-4E1E-9433-50022E88ED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7589C-39B3-4F45-A432-8DEA351009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BE7A1-A726-4C2A-A4E4-A711C6357A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8CF66-4E61-45A3-9F4B-3FA5D8AB7F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C6EED-1FE8-4957-8F0F-0E3488210F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A3E68-8CFD-46A1-A2D7-3E09C61870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8933F-6A0B-46CE-B662-66A816FB7D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AE0E6-F4FE-4732-A7A4-70948AAFFA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4CEA6-82E4-461C-9D04-BBF6A03563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A383B-F4B8-4A05-BBCC-B94F3C0B13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85080-1478-4F82-BD58-7885F98EDD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C441-054E-4C10-9EC9-7C1206DDE27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07CC5-6B56-4219-8F2D-46F6FC4C71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B5D27-5DC7-4225-B052-72A2281E26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25E1E-57EE-4AE4-BB02-C1734C342F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494DF-FC14-414C-842A-085572B075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DE043-B3A0-441A-8913-BE5DC94EEC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017FD-BBCF-42EA-B018-909AED9C44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403D3-1E29-458B-9E0F-DC379F03879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328B-DD25-4087-8BB3-33CE9B7685B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817C1C-BEAB-4452-AC52-9C3D860FB9E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5273" y="287770"/>
            <a:ext cx="6511636" cy="1470025"/>
          </a:xfrm>
        </p:spPr>
        <p:txBody>
          <a:bodyPr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Catholic Healthcare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7127" y="5105400"/>
            <a:ext cx="7536873" cy="17526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Theresa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Stigen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MD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        </a:t>
            </a:r>
            <a:r>
              <a:rPr lang="en-US" sz="2200" b="1" dirty="0" err="1" smtClean="0">
                <a:solidFill>
                  <a:schemeClr val="accent4"/>
                </a:solidFill>
              </a:rPr>
              <a:t>FertilityCare</a:t>
            </a:r>
            <a:r>
              <a:rPr lang="en-US" sz="2200" b="1" dirty="0" smtClean="0">
                <a:solidFill>
                  <a:schemeClr val="accent4"/>
                </a:solidFill>
              </a:rPr>
              <a:t> Medical Consultant</a:t>
            </a:r>
          </a:p>
          <a:p>
            <a:pPr algn="ctr"/>
            <a:r>
              <a:rPr lang="en-US" sz="2200" b="1" dirty="0" smtClean="0">
                <a:solidFill>
                  <a:schemeClr val="accent4"/>
                </a:solidFill>
              </a:rPr>
              <a:t>         Fellowship-trained </a:t>
            </a:r>
            <a:r>
              <a:rPr lang="en-US" sz="2200" b="1" dirty="0" err="1" smtClean="0">
                <a:solidFill>
                  <a:schemeClr val="accent4"/>
                </a:solidFill>
              </a:rPr>
              <a:t>NaProTECHNOLOGY</a:t>
            </a:r>
            <a:r>
              <a:rPr lang="en-US" sz="2200" b="1" dirty="0" smtClean="0">
                <a:solidFill>
                  <a:schemeClr val="accent4"/>
                </a:solidFill>
              </a:rPr>
              <a:t> Surgeon</a:t>
            </a:r>
          </a:p>
          <a:p>
            <a:endParaRPr lang="en-US" dirty="0"/>
          </a:p>
        </p:txBody>
      </p:sp>
      <p:pic>
        <p:nvPicPr>
          <p:cNvPr id="4" name="Picture 3" descr="Baby in a Buc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6218" y="1885274"/>
            <a:ext cx="6137564" cy="3095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2" y="385474"/>
            <a:ext cx="8589817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Abortion-Contraception Connection: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Indirect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27" y="1697182"/>
            <a:ext cx="6720321" cy="452596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Moral Evidence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accent4"/>
                </a:solidFill>
              </a:rPr>
              <a:t>“Contraception facilitates the kind of relationships and even the kind of attitudes and moral characters that are likely to lead to abortion</a:t>
            </a:r>
            <a:r>
              <a:rPr lang="en-US" dirty="0" smtClean="0">
                <a:solidFill>
                  <a:schemeClr val="accent4"/>
                </a:solidFill>
              </a:rPr>
              <a:t>.” – Janet Smith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Babies are a “mistake” of sexual intercourse, not the natural result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No accident that the “sexual revolution” began on the heels of the birth control pill becoming available (1960)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6" y="343911"/>
            <a:ext cx="8548254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Abortion-Contraception Connection: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Indirect Link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292" y="1600200"/>
            <a:ext cx="6761884" cy="452596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The Prophetic Evidence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/>
                </a:solidFill>
              </a:rPr>
              <a:t>Predictions made by Pope Paul VI in </a:t>
            </a:r>
            <a:r>
              <a:rPr lang="en-US" i="1" dirty="0" err="1" smtClean="0">
                <a:solidFill>
                  <a:schemeClr val="accent4"/>
                </a:solidFill>
              </a:rPr>
              <a:t>Humanae</a:t>
            </a:r>
            <a:r>
              <a:rPr lang="en-US" i="1" dirty="0" smtClean="0">
                <a:solidFill>
                  <a:schemeClr val="accent4"/>
                </a:solidFill>
              </a:rPr>
              <a:t> Vitae</a:t>
            </a:r>
            <a:r>
              <a:rPr lang="en-US" dirty="0" smtClean="0">
                <a:solidFill>
                  <a:schemeClr val="accent4"/>
                </a:solidFill>
              </a:rPr>
              <a:t> regarding the consequences of contraception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i="1" dirty="0" smtClean="0">
                <a:solidFill>
                  <a:srgbClr val="002060"/>
                </a:solidFill>
              </a:rPr>
              <a:t>“…the danger of this power </a:t>
            </a:r>
            <a:r>
              <a:rPr lang="en-US" sz="2200" dirty="0" smtClean="0">
                <a:solidFill>
                  <a:srgbClr val="002060"/>
                </a:solidFill>
              </a:rPr>
              <a:t>[contraception] </a:t>
            </a:r>
            <a:r>
              <a:rPr lang="en-US" sz="2200" i="1" dirty="0" smtClean="0">
                <a:solidFill>
                  <a:srgbClr val="002060"/>
                </a:solidFill>
              </a:rPr>
              <a:t>passing into the hands of those public authorities who…should they regard this as necessary, they may even impose their use on everyone.”</a:t>
            </a:r>
          </a:p>
          <a:p>
            <a:pPr lvl="3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4"/>
                </a:solidFill>
              </a:rPr>
              <a:t>United Nations requires third world countries who accept economic aid to also accept aggressive distribution of contraception</a:t>
            </a:r>
          </a:p>
          <a:p>
            <a:endParaRPr lang="en-US" dirty="0"/>
          </a:p>
        </p:txBody>
      </p:sp>
      <p:pic>
        <p:nvPicPr>
          <p:cNvPr id="4" name="Picture 3" descr="Papal 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56" y="1531792"/>
            <a:ext cx="2015836" cy="1848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sh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97" y="1716665"/>
            <a:ext cx="2841048" cy="180239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5" y="399329"/>
            <a:ext cx="8714508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Abortion-Contraception Connection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018" y="1738745"/>
            <a:ext cx="6013739" cy="452596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The evidence is clear that contraceptive practices go hand in hand with abortion</a:t>
            </a:r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4000" b="1" cap="smal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impossible to be pro-life and support contraception!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25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225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710" y="274638"/>
            <a:ext cx="6373090" cy="55663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Answer to the Question</a:t>
            </a:r>
            <a:endParaRPr lang="en-US" sz="3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701637" y="883949"/>
            <a:ext cx="5805054" cy="6397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Women’s Health Problems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21527" y="1676111"/>
            <a:ext cx="6317673" cy="4960215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Heavy periods                            The Pill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Painful periods                           The Pill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Irregular periods                        The Pill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Endometriosis                            The Pill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Ovarian cysts                             The Pill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PCOS                                           The Pill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PMS                                              The Pill</a:t>
            </a:r>
          </a:p>
          <a:p>
            <a:pPr>
              <a:buClr>
                <a:schemeClr val="accent4"/>
              </a:buClr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algn="ctr">
              <a:buClr>
                <a:schemeClr val="accent4"/>
              </a:buClr>
              <a:buNone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provides effective, pro-life alternatives to The Pill for all health problems a woman may encounter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32763" y="1870363"/>
            <a:ext cx="1260764" cy="55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46618" y="2285999"/>
            <a:ext cx="1260764" cy="55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46618" y="2757055"/>
            <a:ext cx="1260764" cy="55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846619" y="3172692"/>
            <a:ext cx="1260764" cy="55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846618" y="3643745"/>
            <a:ext cx="1260764" cy="55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874327" y="4114800"/>
            <a:ext cx="1260764" cy="55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874326" y="4530435"/>
            <a:ext cx="1260764" cy="55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206836" y="1620982"/>
            <a:ext cx="471055" cy="5818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192981" y="2036618"/>
            <a:ext cx="471055" cy="5818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206836" y="2438400"/>
            <a:ext cx="471055" cy="5818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220690" y="2895601"/>
            <a:ext cx="471055" cy="5818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6220690" y="3352800"/>
            <a:ext cx="471055" cy="5818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6234545" y="4267200"/>
            <a:ext cx="471055" cy="5818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6220690" y="3837709"/>
            <a:ext cx="471055" cy="5818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r. Theresa Stigen\AppData\Local\Microsoft\Windows\Temporary Internet Files\Content.IE5\2EU25AEP\MP9003866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072" y="5306291"/>
            <a:ext cx="6220691" cy="135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9964" y="274638"/>
            <a:ext cx="6540211" cy="73674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Answer to the Question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6140" y="1821873"/>
            <a:ext cx="6326187" cy="5036127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Infertility                                              IVF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Recurrent miscarriage                       IVF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algn="ctr">
              <a:spcAft>
                <a:spcPts val="672"/>
              </a:spcAft>
              <a:buClr>
                <a:schemeClr val="accent4"/>
              </a:buClr>
              <a:buNone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provides effective and cooperative treatments for infertility and miscarriage that are pro-life and respectful of a couple’s intimacy</a:t>
            </a:r>
          </a:p>
          <a:p>
            <a:pPr marL="0" algn="ctr">
              <a:spcAft>
                <a:spcPts val="672"/>
              </a:spcAft>
              <a:buClr>
                <a:schemeClr val="accent4"/>
              </a:buClr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Pro-Life Issue?</a:t>
            </a:r>
          </a:p>
          <a:p>
            <a:pPr marL="0" algn="ctr">
              <a:buClr>
                <a:schemeClr val="accent4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IVF and other ART treatments are linked directly and indirectly to abortion</a:t>
            </a:r>
          </a:p>
          <a:p>
            <a:pPr>
              <a:buClr>
                <a:schemeClr val="accent4"/>
              </a:buClr>
              <a:buNone/>
            </a:pP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4764" y="1149927"/>
            <a:ext cx="604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Reproductive Health Problems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94763" y="1995055"/>
            <a:ext cx="1260764" cy="1246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94763" y="2452255"/>
            <a:ext cx="1260764" cy="1246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6927271" y="1731819"/>
            <a:ext cx="554183" cy="6234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941125" y="2202874"/>
            <a:ext cx="554183" cy="6234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Girl Kissing 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65" y="1177635"/>
            <a:ext cx="2396836" cy="241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36" y="177656"/>
            <a:ext cx="6858867" cy="69518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Abortion-IVF Connection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291" y="1094509"/>
            <a:ext cx="6692611" cy="4851545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IVF is founded on the concept of destroying life in order to create it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/>
                </a:solidFill>
              </a:rPr>
              <a:t>For every successful IVF pregnancy, ~6 babies are wasted in the attempt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/>
                </a:solidFill>
              </a:rPr>
              <a:t>Abortion is strongly encouraged for any multiples pregnancy greater than twins (“Selective Reduction”)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/>
                </a:solidFill>
              </a:rPr>
              <a:t>Couples are encouraged to discard or abort “poor quality” babies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4"/>
                </a:solidFill>
              </a:rPr>
              <a:t>Preimplantation</a:t>
            </a:r>
            <a:r>
              <a:rPr lang="en-US" dirty="0" smtClean="0">
                <a:solidFill>
                  <a:schemeClr val="accent4"/>
                </a:solidFill>
              </a:rPr>
              <a:t> Genetics Diagnosis further encourages discarding babies who are “undesirable” and allows for gender selection bias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018" y="274638"/>
            <a:ext cx="6748030" cy="681326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Answer to the Question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607" y="1787237"/>
            <a:ext cx="7094393" cy="4283508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Preterm Labor                         Complacency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Preterm Labor rate can be reduced with </a:t>
            </a:r>
            <a:r>
              <a:rPr lang="en-US" b="1" dirty="0" err="1" smtClean="0">
                <a:solidFill>
                  <a:srgbClr val="002060"/>
                </a:solidFill>
              </a:rPr>
              <a:t>NaProTECHNOLOGY</a:t>
            </a:r>
            <a:r>
              <a:rPr lang="en-US" b="1" dirty="0" smtClean="0">
                <a:solidFill>
                  <a:srgbClr val="002060"/>
                </a:solidFill>
              </a:rPr>
              <a:t> from ~12% to 7%</a:t>
            </a:r>
          </a:p>
          <a:p>
            <a:pPr lvl="1" algn="ctr">
              <a:buClr>
                <a:srgbClr val="002060"/>
              </a:buClr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HUGE Pro-Life Issue!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</a:rPr>
              <a:t>Postpartum depression         Antidepressants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Fast and effective treatment compared to antidepressants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Effective treatment can effect future decisions on childbearing, including abortion, contraception and sterilization</a:t>
            </a:r>
          </a:p>
          <a:p>
            <a:pPr lvl="1" algn="ctr">
              <a:buClr>
                <a:srgbClr val="002060"/>
              </a:buClr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Indirectly, a Pro-Life Issue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6946" y="1080654"/>
            <a:ext cx="622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 Related Problems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40581" y="3708863"/>
            <a:ext cx="443346" cy="11499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82145" y="1949335"/>
            <a:ext cx="443346" cy="11499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6123711" y="1759526"/>
            <a:ext cx="332509" cy="471054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4" descr="Jaime_Alexande's_first_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55" y="820050"/>
            <a:ext cx="2036618" cy="292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21527" y="-360218"/>
            <a:ext cx="6428509" cy="1470025"/>
          </a:xfrm>
        </p:spPr>
        <p:txBody>
          <a:bodyPr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46219" y="1004454"/>
            <a:ext cx="6248400" cy="17526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Demand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n Old Fashioned 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7782" y="1828800"/>
            <a:ext cx="6234546" cy="479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3" y="0"/>
            <a:ext cx="6692611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Patients Are Seeking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145" y="1281545"/>
            <a:ext cx="6637193" cy="5063836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Catholic women/couples who want to remain faithful to the Church’s teachings on medical ethics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Catholic women/couples who have tried the unethical “standard of care” treatments and are unsatisfied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Non-Catholic Christian women/couples who are beginning to realize the deeper implications of what it means to be Pro-Life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Women/couples regardless of faith who have tried the “standard of care” treatments and are unsatisfied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Women/couples regardless of faith who want an approach that empowers them to understand and cooperate with their bodies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New 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09" y="180110"/>
            <a:ext cx="2095392" cy="3519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444" y="193963"/>
            <a:ext cx="6983556" cy="1108364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Patients Saying About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30037"/>
            <a:ext cx="6512503" cy="4768418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“Why haven’t we heard about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NaPro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before?”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“Why aren’t all physicians taught this in medical school?”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“Why wouldn’t all women want to be treated like this?”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“I wish we would have known about this before we…”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“I had to drive/fly a long way to get here.”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“Are there any doctors like you closer to where we live?”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“Can you move closer to where we live?”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Baby Blue Ey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067" y="1011383"/>
            <a:ext cx="2268382" cy="198119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65" y="191512"/>
            <a:ext cx="8728362" cy="69518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699164" y="983673"/>
            <a:ext cx="5264726" cy="550025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tural 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Pro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creative 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TECHNOLOGY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/>
                </a:solidFill>
              </a:rPr>
              <a:t>A major breakthrough in monitoring and maintaining a woman's reproductive and gynecological health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/>
                </a:solidFill>
              </a:rPr>
              <a:t>Uses the information contained in the Creighton Model </a:t>
            </a:r>
            <a:r>
              <a:rPr lang="en-US" sz="2200" dirty="0" err="1" smtClean="0">
                <a:solidFill>
                  <a:schemeClr val="accent4"/>
                </a:solidFill>
              </a:rPr>
              <a:t>FertilityCare</a:t>
            </a:r>
            <a:r>
              <a:rPr lang="en-US" sz="2200" dirty="0" smtClean="0">
                <a:solidFill>
                  <a:schemeClr val="accent4"/>
                </a:solidFill>
              </a:rPr>
              <a:t> System charting and applies 30 years of scientific research in the study of the normal and abnormal states of the menstrual and fertility cycles to unravel their mysteries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/>
                </a:solidFill>
              </a:rPr>
              <a:t>It provides medical and surgical treatments that cooperate completely with the reproductive system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endParaRPr lang="en-US" sz="2200" dirty="0">
              <a:solidFill>
                <a:schemeClr val="accent4"/>
              </a:solidFill>
            </a:endParaRPr>
          </a:p>
        </p:txBody>
      </p:sp>
      <p:pic>
        <p:nvPicPr>
          <p:cNvPr id="5" name="Picture 4" descr="Baby in Owl H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10" y="1064562"/>
            <a:ext cx="4055846" cy="2676165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lifornia Map of NaPro Med Consultants 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1682" y="907473"/>
            <a:ext cx="5358754" cy="57759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422" y="371620"/>
            <a:ext cx="6316662" cy="1041544"/>
          </a:xfrm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-Trained Physicians in California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3016" y="606424"/>
            <a:ext cx="8090766" cy="24415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Catholic Healthcare Need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45127" y="3553689"/>
            <a:ext cx="8132618" cy="1752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Patients Want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like it, they love it, they want some more of it!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1" y="2244436"/>
            <a:ext cx="592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Yeah!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676" y="1105911"/>
            <a:ext cx="6316662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Catholic Healthcare Going to Get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 descr="Sleeping Tutu B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0862" y="2529875"/>
            <a:ext cx="6326187" cy="3718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246929"/>
            <a:ext cx="8590684" cy="570489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Multidisciplinary Approach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618" y="872836"/>
            <a:ext cx="5362576" cy="5721927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NaProTECHNOLOGY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trained physician (preferably fellowship trained as well)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Creighton Model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Practicioner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(s)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Office Manager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Business &amp; Marketing Manager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Legal Counselor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Technology Manager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Partnership with a hospital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Spiritual Guidance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Community Support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Ongoing Research &amp; Development of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NaPro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Treatments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Continuing Education of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NaPro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Physicians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Broth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870" y="1310712"/>
            <a:ext cx="3364926" cy="212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108" y="579438"/>
            <a:ext cx="5736648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Medical Practice Startup &amp; Management Company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704110"/>
            <a:ext cx="5584249" cy="4890654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 Catholic medical management company with an expertise in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NaProTECHNOLOGY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medical practices and a goal of expanding the availability of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NaPro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-trained physicians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4"/>
                </a:solidFill>
              </a:rPr>
              <a:t>Help new grad </a:t>
            </a:r>
            <a:r>
              <a:rPr lang="en-US" sz="2000" b="1" dirty="0" err="1" smtClean="0">
                <a:solidFill>
                  <a:schemeClr val="accent4"/>
                </a:solidFill>
              </a:rPr>
              <a:t>NaPro</a:t>
            </a:r>
            <a:r>
              <a:rPr lang="en-US" sz="2000" b="1" dirty="0" smtClean="0">
                <a:solidFill>
                  <a:schemeClr val="accent4"/>
                </a:solidFill>
              </a:rPr>
              <a:t>-trained physicians set up a new practice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4"/>
                </a:solidFill>
              </a:rPr>
              <a:t>Help established physicians switching to </a:t>
            </a:r>
            <a:r>
              <a:rPr lang="en-US" sz="2000" b="1" dirty="0" err="1" smtClean="0">
                <a:solidFill>
                  <a:schemeClr val="accent4"/>
                </a:solidFill>
              </a:rPr>
              <a:t>NaPro</a:t>
            </a:r>
            <a:r>
              <a:rPr lang="en-US" sz="2000" b="1" dirty="0" smtClean="0">
                <a:solidFill>
                  <a:schemeClr val="accent4"/>
                </a:solidFill>
              </a:rPr>
              <a:t> health services transition their current practice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4"/>
                </a:solidFill>
              </a:rPr>
              <a:t>Offer consulting on best </a:t>
            </a:r>
            <a:r>
              <a:rPr lang="en-US" sz="2000" b="1" dirty="0" err="1" smtClean="0">
                <a:solidFill>
                  <a:schemeClr val="accent4"/>
                </a:solidFill>
              </a:rPr>
              <a:t>NaPro</a:t>
            </a:r>
            <a:r>
              <a:rPr lang="en-US" sz="2000" b="1" dirty="0" smtClean="0">
                <a:solidFill>
                  <a:schemeClr val="accent4"/>
                </a:solidFill>
              </a:rPr>
              <a:t> practices to existing </a:t>
            </a:r>
            <a:r>
              <a:rPr lang="en-US" sz="2000" b="1" dirty="0" err="1" smtClean="0">
                <a:solidFill>
                  <a:schemeClr val="accent4"/>
                </a:solidFill>
              </a:rPr>
              <a:t>NaPro</a:t>
            </a:r>
            <a:r>
              <a:rPr lang="en-US" sz="2000" b="1" dirty="0" smtClean="0">
                <a:solidFill>
                  <a:schemeClr val="accent4"/>
                </a:solidFill>
              </a:rPr>
              <a:t> medical practices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4"/>
                </a:solidFill>
              </a:rPr>
              <a:t>Ongoing management of existing </a:t>
            </a:r>
            <a:r>
              <a:rPr lang="en-US" sz="2000" b="1" dirty="0" err="1" smtClean="0">
                <a:solidFill>
                  <a:schemeClr val="accent4"/>
                </a:solidFill>
              </a:rPr>
              <a:t>NaPro</a:t>
            </a:r>
            <a:r>
              <a:rPr lang="en-US" sz="2000" b="1" dirty="0" smtClean="0">
                <a:solidFill>
                  <a:schemeClr val="accent4"/>
                </a:solidFill>
              </a:rPr>
              <a:t> practices</a:t>
            </a:r>
          </a:p>
          <a:p>
            <a:pPr lvl="1">
              <a:buClr>
                <a:schemeClr val="accent4"/>
              </a:buClr>
              <a:buNone/>
            </a:pP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8" name="Picture 7" descr="Caleb Jumping off Hay Bales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90" y="287505"/>
            <a:ext cx="3018963" cy="343936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4" y="274638"/>
            <a:ext cx="5444836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Healthcare &amp;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6944" y="1399309"/>
            <a:ext cx="619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Looks Bright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Joshie and Waterme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1585" y="3435927"/>
            <a:ext cx="4909180" cy="3166170"/>
          </a:xfrm>
          <a:prstGeom prst="rect">
            <a:avLst/>
          </a:prstGeom>
        </p:spPr>
      </p:pic>
      <p:pic>
        <p:nvPicPr>
          <p:cNvPr id="6" name="Content Placeholder 5" descr="Caleb in Sunglass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09455" y="2336618"/>
            <a:ext cx="2618510" cy="3341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umping in the Lea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5567" y="2306779"/>
            <a:ext cx="5953733" cy="3692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360219"/>
            <a:ext cx="8631382" cy="74814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Da Boys with Pooh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3041" y="1634836"/>
            <a:ext cx="2428959" cy="3809998"/>
          </a:xfrm>
        </p:spPr>
      </p:pic>
      <p:pic>
        <p:nvPicPr>
          <p:cNvPr id="5" name="Picture 4" descr="Carmel Apple Ti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4873" y="2814100"/>
            <a:ext cx="2154687" cy="3822228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290945" y="180109"/>
            <a:ext cx="8492837" cy="1454727"/>
          </a:xfrm>
          <a:prstGeom prst="horizontalScroll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374073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Lo, sons are a heritage from the Lord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127:3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1113" y="191511"/>
            <a:ext cx="6316662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of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23478" y="1461655"/>
            <a:ext cx="3086100" cy="452596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True Family Planning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Infertility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Recurrent miscarriage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Preterm Labor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Postpartum depression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Premenstrual Syndrome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56313" y="1406237"/>
            <a:ext cx="3087687" cy="452596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Heavy periods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Painful periods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Irregular periods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Endometriosis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Ovarian cysts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Polycystic Ovarian Syndrome (PCOS)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Baby in a Bas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667" y="900546"/>
            <a:ext cx="2743770" cy="27209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7338" y="191511"/>
            <a:ext cx="6316662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Catholic Healthcare Need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4316" y="1392382"/>
            <a:ext cx="6186776" cy="452596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If Catholic healthcare needs: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4"/>
                </a:solidFill>
              </a:rPr>
              <a:t>Effective treatments for all of a woman’s gynecologic health needs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4"/>
                </a:solidFill>
              </a:rPr>
              <a:t>Cutting edge, in-demand technology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4"/>
                </a:solidFill>
              </a:rPr>
              <a:t>Pro-Woman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4"/>
                </a:solidFill>
              </a:rPr>
              <a:t>Pro-Life</a:t>
            </a:r>
          </a:p>
          <a:p>
            <a:pPr lvl="1" algn="ctr">
              <a:buClr>
                <a:schemeClr val="accent4"/>
              </a:buClr>
              <a:buNone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YES!!!</a:t>
            </a:r>
          </a:p>
          <a:p>
            <a:pPr lvl="1">
              <a:buClr>
                <a:schemeClr val="accent4"/>
              </a:buClr>
              <a:buFont typeface="Wingdings" pitchFamily="2" charset="2"/>
              <a:buChar char="ü"/>
            </a:pPr>
            <a:endParaRPr lang="en-US" dirty="0" smtClean="0">
              <a:solidFill>
                <a:schemeClr val="accent4"/>
              </a:solidFill>
            </a:endParaRPr>
          </a:p>
          <a:p>
            <a:pPr lvl="1">
              <a:buClr>
                <a:schemeClr val="accent4"/>
              </a:buClr>
              <a:buFont typeface="Wingdings" pitchFamily="2" charset="2"/>
              <a:buChar char="ü"/>
            </a:pP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29" y="1341501"/>
            <a:ext cx="2945726" cy="24823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2008" y="607147"/>
            <a:ext cx="6775737" cy="1143000"/>
          </a:xfrm>
        </p:spPr>
        <p:txBody>
          <a:bodyPr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Pro-Life Women’s Health Care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20wk In Utero 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9459" y="2101489"/>
            <a:ext cx="6143545" cy="4174620"/>
          </a:xfrm>
          <a:prstGeom prst="round2Diag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r. Theresa Stigen\AppData\Local\Microsoft\Windows\Temporary Internet Files\Content.IE5\2EU25AEP\MP9003866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073" y="4378821"/>
            <a:ext cx="6179127" cy="22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872" y="288491"/>
            <a:ext cx="6595630" cy="764454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Answer to the Question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148" y="1080656"/>
            <a:ext cx="6567920" cy="47130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Family Planning      Contraception</a:t>
            </a:r>
          </a:p>
          <a:p>
            <a:pPr algn="ctr">
              <a:buClr>
                <a:schemeClr val="accent1">
                  <a:lumMod val="75000"/>
                </a:schemeClr>
              </a:buClr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Natural Family Planning</a:t>
            </a:r>
          </a:p>
          <a:p>
            <a:pPr algn="ctr">
              <a:buClr>
                <a:schemeClr val="accent1">
                  <a:lumMod val="75000"/>
                </a:schemeClr>
              </a:buClr>
              <a:buNone/>
            </a:pPr>
            <a:endParaRPr lang="en-US" sz="2800" b="1" dirty="0" smtClean="0">
              <a:solidFill>
                <a:schemeClr val="accent4"/>
              </a:solidFill>
            </a:endParaRPr>
          </a:p>
          <a:p>
            <a:pPr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200" b="1" dirty="0" smtClean="0">
                <a:solidFill>
                  <a:schemeClr val="accent4"/>
                </a:solidFill>
              </a:rPr>
              <a:t>A Pro-Life Issue?</a:t>
            </a:r>
          </a:p>
          <a:p>
            <a:pPr lvl="1"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Contraception is linked to abortion both directly and indirectly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541817" y="1856510"/>
            <a:ext cx="346364" cy="55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6096000" y="1136074"/>
            <a:ext cx="2258291" cy="1524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235527"/>
            <a:ext cx="8659092" cy="105294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Abortion-Contraception Connection: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Direct Link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370" y="1350817"/>
            <a:ext cx="6796375" cy="5230092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All hormonal methods of contraception have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abortifacient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effects as one, if not their sole, mechanism of preventing pregnancy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Breakthrough ovulations occur in anywhere from 4-81% of cycles 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4"/>
                </a:solidFill>
              </a:rPr>
              <a:t>Pregnancy rate in women of normal   fertility is about 20% per cycle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4"/>
                </a:solidFill>
              </a:rPr>
              <a:t>0.8-16.2% of breakthrough ovulations would be expected to result in conception</a:t>
            </a:r>
            <a:r>
              <a:rPr lang="en-US" sz="2800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vel with American Flag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80110" y="4842854"/>
            <a:ext cx="2715490" cy="1821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873" y="1676401"/>
            <a:ext cx="6748029" cy="4255799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Judicial Evidence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Parenthood v. Casey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1992 </a:t>
            </a:r>
            <a:r>
              <a:rPr lang="en-US" dirty="0" smtClean="0"/>
              <a:t>– </a:t>
            </a:r>
          </a:p>
          <a:p>
            <a:pPr lvl="1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4"/>
                </a:solidFill>
              </a:rPr>
              <a:t>"in some critical respects </a:t>
            </a:r>
            <a:r>
              <a:rPr lang="en-US" b="1" u="sng" dirty="0" smtClean="0">
                <a:solidFill>
                  <a:srgbClr val="FF0000"/>
                </a:solidFill>
              </a:rPr>
              <a:t>abortion is of the same character as the decision to use contraception </a:t>
            </a:r>
            <a:r>
              <a:rPr lang="en-US" dirty="0" smtClean="0">
                <a:solidFill>
                  <a:schemeClr val="accent4"/>
                </a:solidFill>
              </a:rPr>
              <a:t>. . . .  for two decades of economic and social developments, people have organized intimate relationships and made choices that define their views of themselves and their places in society, </a:t>
            </a:r>
            <a:r>
              <a:rPr lang="en-US" b="1" u="sng" dirty="0" smtClean="0">
                <a:solidFill>
                  <a:srgbClr val="FF0000"/>
                </a:solidFill>
              </a:rPr>
              <a:t>in reliance on the availability of abortion in the event that contraception should fail</a:t>
            </a:r>
            <a:r>
              <a:rPr lang="en-US" dirty="0" smtClean="0">
                <a:solidFill>
                  <a:schemeClr val="accent4"/>
                </a:solidFill>
              </a:rPr>
              <a:t>."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6" y="318655"/>
            <a:ext cx="8548254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Abortion-Contraception Connection: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Indirect 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288492"/>
            <a:ext cx="8451273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Abortion-Contraception Connection: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Indirect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8764" y="1669474"/>
            <a:ext cx="4835236" cy="4869871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Medical Evidence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/>
                </a:solidFill>
              </a:rPr>
              <a:t>Study from Spain published in the Jan 2011 issue of the medical journal </a:t>
            </a:r>
            <a:r>
              <a:rPr lang="en-US" i="1" dirty="0" smtClean="0">
                <a:solidFill>
                  <a:schemeClr val="accent4"/>
                </a:solidFill>
              </a:rPr>
              <a:t>Contraception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1997-2007 – Number of women using contraceptives increased from 49.1% to 79.9%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1997-2007 – Abortion rate </a:t>
            </a:r>
            <a:r>
              <a:rPr lang="en-US" b="1" dirty="0" smtClean="0">
                <a:solidFill>
                  <a:srgbClr val="002060"/>
                </a:solidFill>
              </a:rPr>
              <a:t>more than doubled </a:t>
            </a:r>
            <a:r>
              <a:rPr lang="en-US" dirty="0" smtClean="0">
                <a:solidFill>
                  <a:srgbClr val="002060"/>
                </a:solidFill>
              </a:rPr>
              <a:t>from 5.52 abortions per1000 women to 11.49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Upside Down Cay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77871" y="2869911"/>
            <a:ext cx="4558147" cy="2254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chri_0052_slide">
  <a:themeElements>
    <a:clrScheme name="Office Theme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chri_0052_slide</Template>
  <TotalTime>1017</TotalTime>
  <Words>1116</Words>
  <Application>Microsoft Office PowerPoint</Application>
  <PresentationFormat>On-screen Show (4:3)</PresentationFormat>
  <Paragraphs>148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chri_0052_slide</vt:lpstr>
      <vt:lpstr>1_Default Design</vt:lpstr>
      <vt:lpstr>NaProTECHNOLOGY in Catholic Healthcare</vt:lpstr>
      <vt:lpstr>What is NaProTECHNOLOGY?</vt:lpstr>
      <vt:lpstr>Applications of NaProTECHNOLOGY</vt:lpstr>
      <vt:lpstr>Does Catholic Healthcare Need NaProTECHNOLOGY?</vt:lpstr>
      <vt:lpstr>NaProTECHNOLOGY Pro-Life Women’s Health Care</vt:lpstr>
      <vt:lpstr>The Answer to the Question</vt:lpstr>
      <vt:lpstr>The Abortion-Contraception Connection:  The Direct Link</vt:lpstr>
      <vt:lpstr>The Abortion-Contraception Connection:  The Indirect Link</vt:lpstr>
      <vt:lpstr>The Abortion-Contraception Connection:  The Indirect Link</vt:lpstr>
      <vt:lpstr>The Abortion-Contraception Connection:  The Indirect Link</vt:lpstr>
      <vt:lpstr>The Abortion-Contraception Connection:  The Indirect Link</vt:lpstr>
      <vt:lpstr>The Abortion-Contraception Connection</vt:lpstr>
      <vt:lpstr>The Answer to the Question</vt:lpstr>
      <vt:lpstr>The Answer to the Question</vt:lpstr>
      <vt:lpstr>The Abortion-IVF Connection</vt:lpstr>
      <vt:lpstr>The Answer to the Question</vt:lpstr>
      <vt:lpstr>NaProTECHNOLOGY</vt:lpstr>
      <vt:lpstr>What Kind of Patients Are Seeking NaProTECHNOLOGY?</vt:lpstr>
      <vt:lpstr>What Are Patients Saying About NaPro?</vt:lpstr>
      <vt:lpstr>NaPro-Trained Physicians in California</vt:lpstr>
      <vt:lpstr>Does Catholic Healthcare Need NaProTECHNOLOGY?  </vt:lpstr>
      <vt:lpstr>How is Catholic Healthcare Going to Get NaProTECHNOLOGY?</vt:lpstr>
      <vt:lpstr>Multidisciplinary Approach</vt:lpstr>
      <vt:lpstr>NaProTECHNOLOGY Medical Practice Startup &amp; Management Company</vt:lpstr>
      <vt:lpstr>Catholic Healthcare &amp; NaProTECHNOLOGY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NaProTECHNOLOGY in Catholic Healthcare</dc:title>
  <dc:creator>Theresa Stigen, MD</dc:creator>
  <cp:lastModifiedBy>Theresa Stigen, MD</cp:lastModifiedBy>
  <cp:revision>131</cp:revision>
  <dcterms:created xsi:type="dcterms:W3CDTF">2012-02-01T04:40:51Z</dcterms:created>
  <dcterms:modified xsi:type="dcterms:W3CDTF">2012-02-05T03:46:57Z</dcterms:modified>
</cp:coreProperties>
</file>